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4"/>
  </p:notesMasterIdLst>
  <p:handoutMasterIdLst>
    <p:handoutMasterId r:id="rId39"/>
  </p:handoutMasterIdLst>
  <p:sldIdLst>
    <p:sldId id="256" r:id="rId3"/>
    <p:sldId id="309" r:id="rId5"/>
    <p:sldId id="264" r:id="rId6"/>
    <p:sldId id="276" r:id="rId7"/>
    <p:sldId id="275" r:id="rId8"/>
    <p:sldId id="277" r:id="rId9"/>
    <p:sldId id="278" r:id="rId10"/>
    <p:sldId id="279" r:id="rId11"/>
    <p:sldId id="280" r:id="rId12"/>
    <p:sldId id="281" r:id="rId13"/>
    <p:sldId id="283" r:id="rId14"/>
    <p:sldId id="282" r:id="rId15"/>
    <p:sldId id="284" r:id="rId16"/>
    <p:sldId id="285" r:id="rId17"/>
    <p:sldId id="286" r:id="rId18"/>
    <p:sldId id="287" r:id="rId19"/>
    <p:sldId id="288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7" r:id="rId37"/>
    <p:sldId id="306" r:id="rId38"/>
  </p:sldIdLst>
  <p:sldSz cx="12192000" cy="6858000"/>
  <p:notesSz cx="6858000" cy="9144000"/>
  <p:defaultTextStyle>
    <a:defPPr rtl="0"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 snapToObjects="1">
      <p:cViewPr varScale="1">
        <p:scale>
          <a:sx n="91" d="100"/>
          <a:sy n="91" d="100"/>
        </p:scale>
        <p:origin x="21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79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18390-DB20-413E-BCB7-542A3B47C71E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3B700-690D-4E55-976C-856BE043C8E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98E5DA2-FC0F-4CC9-8A3E-E74DFAC6E1F9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CD3AD45-4496-421F-901C-799CC59057D2}" type="slidenum">
              <a:rPr lang="en-US" altLang="zh-CN" noProof="0" smtClean="0"/>
            </a:fld>
            <a:endParaRPr lang="zh-CN" alt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EE5E95BD-07EC-43D4-B667-8EBCE65D8655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​​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37D2C4-0BE4-4223-AF94-1D74C0106AB2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6B4AE2-9E0C-4B63-99E7-57C1BA294778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endParaRPr lang="zh-CN" altLang="en-US" sz="8000" noProof="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endParaRPr lang="zh-CN" altLang="en-US" sz="8000" noProof="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zh-CN" altLang="en-US" noProof="0" dirty="0"/>
              <a:t>编辑母版文本样式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0E2DD7-E8C7-4C98-9D7B-DC8F89C38ACA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6E2FDE-48E1-46C2-A77A-CDC318B7900C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endParaRPr lang="zh-CN" altLang="en-US" sz="8000" noProof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endParaRPr lang="zh-CN" altLang="en-US" sz="8000" noProof="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FDFA51-892A-4301-9ACF-808ECEEBA134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38BBDA-9380-47F1-9D1D-CAA885F67A5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6DEE85-8EBD-4F18-A111-0F946A94902C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E20B54-8264-41A3-9E4E-45294B5810DB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96BA7-5BE3-40AC-B9BC-8DA40C523D51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CE6103-6FAA-45EF-8330-3496FA894418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2DF274-EAD3-4E45-9F93-8643BE234116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9436D4-9BE9-4612-A074-C7287FBC2F44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A60692-6232-461F-80A1-47F0C1ECC731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2EF991-EF40-4D46-AB5B-1371E3444A45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2EF014-1259-4EF0-899B-B8CFC307B046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4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4CF8C2-3C5C-4AC9-81FC-E71BDEE4297A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 rtl="0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000C65F-16A8-4790-989B-9D302F82A6F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jpeg"/><Relationship Id="rId1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jpeg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1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5490" y="927312"/>
            <a:ext cx="9597655" cy="2421464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CN" sz="6000" b="1" dirty="0"/>
              <a:t>CTF</a:t>
            </a:r>
            <a:r>
              <a:rPr lang="zh-CN" altLang="en-US" sz="6000" b="1" dirty="0"/>
              <a:t>平台开发阶段性报告</a:t>
            </a:r>
            <a:endParaRPr lang="zh-CN" altLang="en-US" sz="6000" b="1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02980" y="4542790"/>
            <a:ext cx="158305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组员：凌霄汉</a:t>
            </a:r>
            <a:endParaRPr lang="zh-CN" altLang="en-US"/>
          </a:p>
          <a:p>
            <a:r>
              <a:rPr lang="en-US" altLang="zh-CN"/>
              <a:t>	     </a:t>
            </a:r>
            <a:r>
              <a:rPr lang="zh-CN" altLang="en-US"/>
              <a:t>王硕</a:t>
            </a:r>
            <a:endParaRPr lang="zh-CN" altLang="en-US"/>
          </a:p>
          <a:p>
            <a:r>
              <a:rPr lang="en-US" altLang="zh-CN"/>
              <a:t>	     </a:t>
            </a:r>
            <a:r>
              <a:rPr lang="zh-CN" altLang="en-US"/>
              <a:t>谢庆贺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5" name="内容占位符 4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011" y="541538"/>
            <a:ext cx="5188151" cy="58560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2762" y="195309"/>
            <a:ext cx="49448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        重置密码界面：</a:t>
            </a:r>
            <a:endParaRPr lang="en-US" altLang="zh-CN" sz="3600" dirty="0"/>
          </a:p>
          <a:p>
            <a:r>
              <a:rPr lang="en-US" altLang="zh-CN" sz="2400" dirty="0"/>
              <a:t>         </a:t>
            </a:r>
            <a:r>
              <a:rPr lang="zh-CN" altLang="zh-CN" sz="2400" dirty="0"/>
              <a:t>主要是用来帮助用户找回密码，其中需要输入学号和邮箱验证，用两个验证信息，增加了用户的安全性。</a:t>
            </a:r>
            <a:endParaRPr lang="zh-CN" altLang="zh-CN" sz="2400" dirty="0"/>
          </a:p>
          <a:p>
            <a:endParaRPr lang="zh-CN" alt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5" name="内容占位符 4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3353" y="1809294"/>
            <a:ext cx="4969692" cy="4665582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5536998" y="1809294"/>
            <a:ext cx="5213859" cy="46440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7150" y="426128"/>
            <a:ext cx="7732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公告栏与用户使用手册</a:t>
            </a:r>
            <a:r>
              <a:rPr lang="zh-CN" altLang="en-US" dirty="0"/>
              <a:t>：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463860" y="250026"/>
            <a:ext cx="10131426" cy="1107160"/>
          </a:xfrm>
        </p:spPr>
        <p:txBody>
          <a:bodyPr>
            <a:normAutofit/>
          </a:bodyPr>
          <a:lstStyle/>
          <a:p>
            <a:r>
              <a:rPr lang="zh-CN" altLang="zh-CN" sz="2800" dirty="0"/>
              <a:t>主页（登录成功进去的页面）</a:t>
            </a:r>
            <a:endParaRPr lang="en-US" altLang="zh-CN" sz="7200" b="1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3860" y="1189608"/>
            <a:ext cx="10595885" cy="55130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18912" y="-10484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83960" y="262504"/>
            <a:ext cx="10131426" cy="67470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Challenges</a:t>
            </a:r>
            <a:r>
              <a:rPr lang="zh-CN" altLang="en-US" sz="3600" dirty="0"/>
              <a:t>页面：</a:t>
            </a:r>
            <a:endParaRPr lang="en-US" altLang="zh-CN" sz="3600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491187" y="1083076"/>
            <a:ext cx="10863353" cy="56223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0" y="0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488272" y="287247"/>
            <a:ext cx="10131426" cy="1124915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公告栏：</a:t>
            </a:r>
            <a:endParaRPr lang="en-US" altLang="zh-CN" sz="3200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488272" y="1510482"/>
            <a:ext cx="5607728" cy="50602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69795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517125" y="552841"/>
            <a:ext cx="10131426" cy="80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/>
              <a:t>个人积分排行榜</a:t>
            </a:r>
            <a:endParaRPr lang="en-US" altLang="zh-CN" sz="2800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3400148" y="261612"/>
            <a:ext cx="6631619" cy="2241601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3400148" y="2695029"/>
            <a:ext cx="8637972" cy="1858611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3400148" y="4727821"/>
            <a:ext cx="6800295" cy="193876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7125" y="2716567"/>
            <a:ext cx="6818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战队积分排行榜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339572" y="5317724"/>
            <a:ext cx="4072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个人分类排行榜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04186" y="-1226"/>
            <a:ext cx="10131426" cy="153328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战队列表，</a:t>
            </a:r>
            <a:r>
              <a:rPr lang="en-US" altLang="zh-CN" sz="2800" dirty="0"/>
              <a:t>top10</a:t>
            </a:r>
            <a:r>
              <a:rPr lang="zh-CN" altLang="en-US" sz="2800" dirty="0"/>
              <a:t>趋势图与消息列表：</a:t>
            </a:r>
            <a:endParaRPr lang="en-US" altLang="zh-CN" sz="2800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6805" y="1143765"/>
            <a:ext cx="5767526" cy="2267324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1" y="1143765"/>
            <a:ext cx="5933242" cy="1533289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6093640" y="2778649"/>
            <a:ext cx="5767526" cy="14648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0834" y="3513118"/>
            <a:ext cx="5762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用户点击选项</a:t>
            </a:r>
            <a:r>
              <a:rPr lang="en-US" altLang="zh-CN" sz="2400" dirty="0"/>
              <a:t>--</a:t>
            </a:r>
            <a:r>
              <a:rPr lang="en-US" altLang="zh-CN" sz="2400" dirty="0" err="1"/>
              <a:t>myinforamtion,myteam</a:t>
            </a:r>
            <a:r>
              <a:rPr lang="zh-CN" altLang="en-US" sz="2400" dirty="0"/>
              <a:t>两个页面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449370" y="4513162"/>
            <a:ext cx="3314762" cy="217701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32823" y="157906"/>
            <a:ext cx="10131426" cy="1009506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Myinformation</a:t>
            </a:r>
            <a:r>
              <a:rPr lang="zh-CN" altLang="en-US" sz="2400" dirty="0"/>
              <a:t>页面：</a:t>
            </a:r>
            <a:endParaRPr lang="en-US" altLang="zh-CN" sz="24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31" y="1008280"/>
            <a:ext cx="9413454" cy="560303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614779" y="1316444"/>
            <a:ext cx="10606595" cy="4356387"/>
          </a:xfrm>
        </p:spPr>
        <p:txBody>
          <a:bodyPr>
            <a:normAutofit/>
          </a:bodyPr>
          <a:lstStyle/>
          <a:p>
            <a:r>
              <a:rPr lang="zh-CN" altLang="en-US" sz="5400" b="1" dirty="0"/>
              <a:t>后端</a:t>
            </a:r>
            <a:endParaRPr lang="en-US" altLang="zh-CN" sz="5400" b="1" dirty="0"/>
          </a:p>
          <a:p>
            <a:r>
              <a:rPr lang="zh-CN" altLang="en-US" sz="2800" b="1" dirty="0"/>
              <a:t>目前为止只实现了注册和登录两个功能，并已成功连接数据库。</a:t>
            </a:r>
            <a:endParaRPr lang="en-US" altLang="zh-CN" sz="28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463859" y="230819"/>
            <a:ext cx="10131426" cy="1046793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sz="3600" dirty="0"/>
              <a:t>注册</a:t>
            </a:r>
            <a:r>
              <a:rPr lang="en-US" altLang="zh-CN" sz="3600" dirty="0"/>
              <a:t>--</a:t>
            </a:r>
            <a:r>
              <a:rPr lang="zh-CN" altLang="en-US" sz="3600" dirty="0"/>
              <a:t>防止重新注册：</a:t>
            </a:r>
            <a:endParaRPr lang="en-US" altLang="zh-CN" sz="3600" dirty="0"/>
          </a:p>
          <a:p>
            <a:r>
              <a:rPr lang="zh-CN" altLang="en-US" sz="3600" dirty="0"/>
              <a:t>原本已经有了</a:t>
            </a:r>
            <a:r>
              <a:rPr lang="en-US" altLang="zh-CN" sz="3600" dirty="0"/>
              <a:t>xiaoxiaorenwu</a:t>
            </a:r>
            <a:r>
              <a:rPr lang="zh-CN" altLang="en-US" sz="3600" dirty="0"/>
              <a:t>用户，我们再次注册</a:t>
            </a:r>
            <a:r>
              <a:rPr lang="en-US" altLang="zh-CN" sz="3600" dirty="0"/>
              <a:t>xiaoxiaorenwu</a:t>
            </a:r>
            <a:endParaRPr lang="en-US" altLang="zh-CN" sz="3600" dirty="0"/>
          </a:p>
        </p:txBody>
      </p:sp>
      <p:pic>
        <p:nvPicPr>
          <p:cNvPr id="5" name="Picture 31" descr="ctf5"/>
          <p:cNvPicPr/>
          <p:nvPr/>
        </p:nvPicPr>
        <p:blipFill>
          <a:blip r:embed="rId2"/>
          <a:stretch>
            <a:fillRect/>
          </a:stretch>
        </p:blipFill>
        <p:spPr>
          <a:xfrm>
            <a:off x="619442" y="1198485"/>
            <a:ext cx="10255704" cy="2752078"/>
          </a:xfrm>
          <a:prstGeom prst="rect">
            <a:avLst/>
          </a:prstGeom>
        </p:spPr>
      </p:pic>
      <p:pic>
        <p:nvPicPr>
          <p:cNvPr id="6" name="Picture 9" descr="ctf1"/>
          <p:cNvPicPr/>
          <p:nvPr/>
        </p:nvPicPr>
        <p:blipFill>
          <a:blip r:embed="rId3"/>
          <a:stretch>
            <a:fillRect/>
          </a:stretch>
        </p:blipFill>
        <p:spPr>
          <a:xfrm>
            <a:off x="619442" y="3950563"/>
            <a:ext cx="5790236" cy="27964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组内分工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45615"/>
            <a:ext cx="10131425" cy="4045585"/>
          </a:xfrm>
        </p:spPr>
        <p:txBody>
          <a:bodyPr/>
          <a:p>
            <a:r>
              <a:rPr lang="zh-CN" altLang="en-US"/>
              <a:t>凌霄汉：</a:t>
            </a:r>
            <a:r>
              <a:rPr lang="en-US" altLang="zh-CN"/>
              <a:t>1. </a:t>
            </a:r>
            <a:r>
              <a:rPr lang="zh-CN" altLang="en-US"/>
              <a:t>对前端、后端与数据库的这三个部分进行整体性的深入了解，深入理解了这三个部分连接的原理，并找出了这三个部分如何相接，如何工作，如何配置的具体方法。</a:t>
            </a:r>
            <a:r>
              <a:rPr lang="en-US" altLang="zh-CN"/>
              <a:t>2. </a:t>
            </a:r>
            <a:r>
              <a:rPr lang="zh-CN" altLang="en-US"/>
              <a:t>根据对</a:t>
            </a:r>
            <a:r>
              <a:rPr lang="en-US" altLang="zh-CN"/>
              <a:t>ctf</a:t>
            </a:r>
            <a:r>
              <a:rPr lang="zh-CN" altLang="en-US"/>
              <a:t>网站功能的构想设计出了七张数据库表。 </a:t>
            </a:r>
            <a:r>
              <a:rPr lang="en-US" altLang="zh-CN"/>
              <a:t>3. </a:t>
            </a:r>
            <a:r>
              <a:rPr lang="zh-CN" altLang="en-US"/>
              <a:t>实现了后端的登录功能 </a:t>
            </a:r>
            <a:r>
              <a:rPr lang="en-US" altLang="zh-CN"/>
              <a:t>4.</a:t>
            </a:r>
            <a:r>
              <a:rPr lang="zh-CN" altLang="en-US"/>
              <a:t>对</a:t>
            </a:r>
            <a:r>
              <a:rPr lang="en-US" altLang="zh-CN"/>
              <a:t>github</a:t>
            </a:r>
            <a:r>
              <a:rPr lang="zh-CN" altLang="en-US"/>
              <a:t>等版本控制器进行了调研，但目前还没有实现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王硕： 主要负责对前端编写，包括</a:t>
            </a:r>
            <a:r>
              <a:rPr lang="en-US" altLang="zh-CN"/>
              <a:t>html</a:t>
            </a:r>
            <a:r>
              <a:rPr lang="zh-CN" altLang="en-US"/>
              <a:t>，</a:t>
            </a:r>
            <a:r>
              <a:rPr lang="en-US" altLang="zh-CN"/>
              <a:t>js</a:t>
            </a:r>
            <a:r>
              <a:rPr lang="zh-CN" altLang="en-US"/>
              <a:t>与</a:t>
            </a:r>
            <a:r>
              <a:rPr lang="en-US" altLang="zh-CN"/>
              <a:t>css</a:t>
            </a:r>
            <a:r>
              <a:rPr lang="zh-CN" altLang="en-US"/>
              <a:t>，基本将网页的显示功能做全了。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谢庆贺：</a:t>
            </a:r>
            <a:r>
              <a:rPr lang="en-US" altLang="zh-CN"/>
              <a:t>1. </a:t>
            </a:r>
            <a:r>
              <a:rPr lang="zh-CN" altLang="en-US"/>
              <a:t>由于是</a:t>
            </a:r>
            <a:r>
              <a:rPr lang="en-US" altLang="zh-CN"/>
              <a:t>ctf</a:t>
            </a:r>
            <a:r>
              <a:rPr lang="zh-CN" altLang="en-US"/>
              <a:t>选手出身，对</a:t>
            </a:r>
            <a:r>
              <a:rPr lang="en-US" altLang="zh-CN"/>
              <a:t>ctf</a:t>
            </a:r>
            <a:r>
              <a:rPr lang="zh-CN" altLang="en-US"/>
              <a:t>的网站结构有很好的理解，因此提出了良好的网站功能实现方式，以指导凌霄汉和王硕进行开发。</a:t>
            </a:r>
            <a:r>
              <a:rPr lang="en-US" altLang="zh-CN"/>
              <a:t>2. </a:t>
            </a:r>
            <a:r>
              <a:rPr lang="zh-CN" altLang="en-US"/>
              <a:t>对后端的框架如</a:t>
            </a:r>
            <a:r>
              <a:rPr lang="en-US" altLang="zh-CN"/>
              <a:t>ctfd</a:t>
            </a:r>
            <a:r>
              <a:rPr lang="zh-CN" altLang="en-US"/>
              <a:t>进行了一定的调研，了解了一些框架功能，更加清晰了后端代码的开发方向</a:t>
            </a:r>
            <a:r>
              <a:rPr lang="zh-CN" altLang="en-US"/>
              <a:t>。</a:t>
            </a:r>
            <a:r>
              <a:rPr lang="en-US" altLang="zh-CN"/>
              <a:t>3. </a:t>
            </a:r>
            <a:r>
              <a:rPr lang="zh-CN" altLang="en-US"/>
              <a:t>实现了后端注册功能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57327" y="153469"/>
            <a:ext cx="10131426" cy="138236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下方会有闪回消息，闪回消息的样式后期会优化：</a:t>
            </a:r>
            <a:endParaRPr lang="en-US" altLang="zh-CN" sz="3200" dirty="0"/>
          </a:p>
        </p:txBody>
      </p:sp>
      <p:pic>
        <p:nvPicPr>
          <p:cNvPr id="5" name="Picture 16" descr="ctf2"/>
          <p:cNvPicPr/>
          <p:nvPr/>
        </p:nvPicPr>
        <p:blipFill>
          <a:blip r:embed="rId2"/>
          <a:stretch>
            <a:fillRect/>
          </a:stretch>
        </p:blipFill>
        <p:spPr>
          <a:xfrm>
            <a:off x="470517" y="1260629"/>
            <a:ext cx="10131426" cy="52378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1200" y="55815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490493" y="437554"/>
            <a:ext cx="10131426" cy="137349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注册</a:t>
            </a:r>
            <a:r>
              <a:rPr lang="en-US" altLang="zh-CN" sz="2800" dirty="0"/>
              <a:t>--</a:t>
            </a:r>
            <a:r>
              <a:rPr lang="zh-CN" altLang="en-US" sz="2800" dirty="0"/>
              <a:t>防止密码过短和有非法字符：</a:t>
            </a:r>
            <a:endParaRPr lang="en-US" altLang="zh-CN" sz="2800" dirty="0"/>
          </a:p>
          <a:p>
            <a:r>
              <a:rPr lang="zh-CN" altLang="en-US" sz="2800" dirty="0"/>
              <a:t>密码只设三位时：</a:t>
            </a:r>
            <a:endParaRPr lang="en-US" altLang="zh-CN" sz="2800" dirty="0"/>
          </a:p>
        </p:txBody>
      </p:sp>
      <p:pic>
        <p:nvPicPr>
          <p:cNvPr id="5" name="Picture 32" descr="ctf密码太短配套"/>
          <p:cNvPicPr/>
          <p:nvPr/>
        </p:nvPicPr>
        <p:blipFill>
          <a:blip r:embed="rId2"/>
          <a:stretch>
            <a:fillRect/>
          </a:stretch>
        </p:blipFill>
        <p:spPr>
          <a:xfrm>
            <a:off x="614779" y="1999367"/>
            <a:ext cx="9683317" cy="442107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0" y="-2452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552636" y="188690"/>
            <a:ext cx="10131426" cy="106277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下方会有闪回消息，存在非法字符时同理：</a:t>
            </a:r>
            <a:endParaRPr lang="en-US" altLang="zh-CN" sz="5400" b="1" dirty="0"/>
          </a:p>
        </p:txBody>
      </p:sp>
      <p:pic>
        <p:nvPicPr>
          <p:cNvPr id="5" name="Picture 30" descr="ctf4"/>
          <p:cNvPicPr/>
          <p:nvPr/>
        </p:nvPicPr>
        <p:blipFill>
          <a:blip r:embed="rId2"/>
          <a:stretch>
            <a:fillRect/>
          </a:stretch>
        </p:blipFill>
        <p:spPr>
          <a:xfrm>
            <a:off x="592039" y="1162974"/>
            <a:ext cx="10846292" cy="537986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57328" y="558063"/>
            <a:ext cx="10131426" cy="796441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2800" dirty="0"/>
              <a:t>注册</a:t>
            </a:r>
            <a:r>
              <a:rPr lang="en-US" altLang="zh-CN" sz="2800" dirty="0"/>
              <a:t>--</a:t>
            </a:r>
            <a:r>
              <a:rPr lang="zh-CN" altLang="en-US" sz="2800" dirty="0"/>
              <a:t>成功时：</a:t>
            </a:r>
            <a:endParaRPr lang="en-US" altLang="zh-CN" sz="2800" dirty="0"/>
          </a:p>
          <a:p>
            <a:r>
              <a:rPr lang="en-US" altLang="zh-CN" sz="2800" dirty="0"/>
              <a:t>username</a:t>
            </a:r>
            <a:r>
              <a:rPr lang="zh-CN" altLang="en-US" sz="2800" dirty="0"/>
              <a:t>为</a:t>
            </a:r>
            <a:r>
              <a:rPr lang="en-US" altLang="zh-CN" sz="2800" dirty="0" err="1"/>
              <a:t>xiaoxiao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StudentID</a:t>
            </a:r>
            <a:r>
              <a:rPr lang="zh-CN" altLang="en-US" sz="2800" dirty="0"/>
              <a:t>为</a:t>
            </a:r>
            <a:r>
              <a:rPr lang="en-US" altLang="zh-CN" sz="2800" dirty="0"/>
              <a:t>2018213701</a:t>
            </a:r>
            <a:endParaRPr lang="en-US" altLang="zh-CN" sz="2800" dirty="0"/>
          </a:p>
        </p:txBody>
      </p:sp>
      <p:pic>
        <p:nvPicPr>
          <p:cNvPr id="5" name="Picture 33" descr="成功1"/>
          <p:cNvPicPr/>
          <p:nvPr/>
        </p:nvPicPr>
        <p:blipFill>
          <a:blip r:embed="rId2"/>
          <a:stretch>
            <a:fillRect/>
          </a:stretch>
        </p:blipFill>
        <p:spPr>
          <a:xfrm>
            <a:off x="436005" y="1562471"/>
            <a:ext cx="8415032" cy="497149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5" name="Picture 36" descr="chenggong2"/>
          <p:cNvPicPr>
            <a:picLocks noGrp="1"/>
          </p:cNvPicPr>
          <p:nvPr>
            <p:ph sz="half" idx="2"/>
          </p:nvPr>
        </p:nvPicPr>
        <p:blipFill rotWithShape="1">
          <a:blip r:embed="rId2"/>
          <a:srcRect b="37705"/>
          <a:stretch>
            <a:fillRect/>
          </a:stretch>
        </p:blipFill>
        <p:spPr>
          <a:xfrm>
            <a:off x="652044" y="994301"/>
            <a:ext cx="10313255" cy="2361460"/>
          </a:xfrm>
          <a:prstGeom prst="rect">
            <a:avLst/>
          </a:prstGeom>
        </p:spPr>
      </p:pic>
      <p:pic>
        <p:nvPicPr>
          <p:cNvPr id="6" name="Picture 37" descr="成功3"/>
          <p:cNvPicPr/>
          <p:nvPr/>
        </p:nvPicPr>
        <p:blipFill>
          <a:blip r:embed="rId3"/>
          <a:stretch>
            <a:fillRect/>
          </a:stretch>
        </p:blipFill>
        <p:spPr>
          <a:xfrm>
            <a:off x="652044" y="3429000"/>
            <a:ext cx="10800150" cy="343022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40713" y="355107"/>
            <a:ext cx="9923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成功时会弹出提示成功的页面，数据库里也会插入新的用户：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0" y="64411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481615" y="226380"/>
            <a:ext cx="10131426" cy="99175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登录</a:t>
            </a:r>
            <a:r>
              <a:rPr lang="en-US" altLang="zh-CN" sz="3200" dirty="0"/>
              <a:t>--</a:t>
            </a:r>
            <a:r>
              <a:rPr lang="zh-CN" altLang="en-US" sz="3200" dirty="0"/>
              <a:t>未注册时登录：会显示</a:t>
            </a:r>
            <a:r>
              <a:rPr lang="en-US" altLang="zh-CN" sz="3200" dirty="0"/>
              <a:t>Error</a:t>
            </a:r>
            <a:r>
              <a:rPr lang="zh-CN" altLang="en-US" sz="3200" dirty="0"/>
              <a:t>信息</a:t>
            </a:r>
            <a:endParaRPr lang="en-US" altLang="zh-CN" sz="3200" dirty="0"/>
          </a:p>
        </p:txBody>
      </p:sp>
      <p:pic>
        <p:nvPicPr>
          <p:cNvPr id="5" name="Picture 41" descr="03"/>
          <p:cNvPicPr/>
          <p:nvPr/>
        </p:nvPicPr>
        <p:blipFill>
          <a:blip r:embed="rId2"/>
          <a:stretch>
            <a:fillRect/>
          </a:stretch>
        </p:blipFill>
        <p:spPr>
          <a:xfrm>
            <a:off x="694239" y="1218130"/>
            <a:ext cx="9506203" cy="2485746"/>
          </a:xfrm>
          <a:prstGeom prst="rect">
            <a:avLst/>
          </a:prstGeom>
        </p:spPr>
      </p:pic>
      <p:pic>
        <p:nvPicPr>
          <p:cNvPr id="6" name="Picture 42" descr="04"/>
          <p:cNvPicPr/>
          <p:nvPr/>
        </p:nvPicPr>
        <p:blipFill>
          <a:blip r:embed="rId3"/>
          <a:stretch>
            <a:fillRect/>
          </a:stretch>
        </p:blipFill>
        <p:spPr>
          <a:xfrm>
            <a:off x="694238" y="3896217"/>
            <a:ext cx="9506203" cy="273540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33074" y="334237"/>
            <a:ext cx="10131426" cy="97399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3200" dirty="0"/>
              <a:t>登录</a:t>
            </a:r>
            <a:r>
              <a:rPr lang="en-US" altLang="zh-CN" sz="3200" dirty="0"/>
              <a:t>--</a:t>
            </a:r>
            <a:r>
              <a:rPr lang="zh-CN" altLang="en-US" sz="3200" dirty="0"/>
              <a:t>正确登录时：</a:t>
            </a:r>
            <a:endParaRPr lang="en-US" altLang="zh-CN" sz="3200" dirty="0"/>
          </a:p>
          <a:p>
            <a:r>
              <a:rPr lang="zh-CN" altLang="en-US" sz="3200" dirty="0"/>
              <a:t>首先查看数据库里已录入用户的信息</a:t>
            </a:r>
            <a:endParaRPr lang="en-US" altLang="zh-CN" sz="3200" dirty="0"/>
          </a:p>
        </p:txBody>
      </p:sp>
      <p:pic>
        <p:nvPicPr>
          <p:cNvPr id="5" name="Picture 39" descr="01"/>
          <p:cNvPicPr/>
          <p:nvPr/>
        </p:nvPicPr>
        <p:blipFill>
          <a:blip r:embed="rId2"/>
          <a:stretch>
            <a:fillRect/>
          </a:stretch>
        </p:blipFill>
        <p:spPr>
          <a:xfrm>
            <a:off x="348483" y="1516758"/>
            <a:ext cx="10695337" cy="50070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5" name="Picture 43" descr="05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5006" y="1198486"/>
            <a:ext cx="10679837" cy="328473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3984" y="381740"/>
            <a:ext cx="781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再次登录，则会成功跳转到主页：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614780" y="1316444"/>
            <a:ext cx="10131426" cy="4356387"/>
          </a:xfrm>
        </p:spPr>
        <p:txBody>
          <a:bodyPr>
            <a:normAutofit/>
          </a:bodyPr>
          <a:lstStyle/>
          <a:p>
            <a:r>
              <a:rPr lang="zh-CN" altLang="en-US" sz="5400" b="1" dirty="0"/>
              <a:t>数据库</a:t>
            </a:r>
            <a:endParaRPr lang="en-US" altLang="zh-CN" sz="5400" b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517126" y="777458"/>
            <a:ext cx="10131426" cy="1062772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存放题目信息的表：</a:t>
            </a:r>
            <a:endParaRPr lang="en-US" altLang="zh-CN" sz="3200" dirty="0"/>
          </a:p>
        </p:txBody>
      </p:sp>
      <p:pic>
        <p:nvPicPr>
          <p:cNvPr id="5" name="Picture 34" descr="QUESTION"/>
          <p:cNvPicPr/>
          <p:nvPr/>
        </p:nvPicPr>
        <p:blipFill>
          <a:blip r:embed="rId2"/>
          <a:stretch>
            <a:fillRect/>
          </a:stretch>
        </p:blipFill>
        <p:spPr>
          <a:xfrm>
            <a:off x="337352" y="2041864"/>
            <a:ext cx="11461072" cy="40386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614780" y="1316444"/>
            <a:ext cx="10131426" cy="4356387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前端</a:t>
            </a:r>
            <a:endParaRPr lang="en-US" altLang="zh-CN" sz="2800" b="1" dirty="0"/>
          </a:p>
          <a:p>
            <a:r>
              <a:rPr lang="zh-CN" altLang="en-US" sz="2800" b="1" dirty="0"/>
              <a:t>后端</a:t>
            </a:r>
            <a:endParaRPr lang="en-US" altLang="zh-CN" sz="2800" b="1" dirty="0"/>
          </a:p>
          <a:p>
            <a:r>
              <a:rPr lang="zh-CN" altLang="en-US" sz="2800" b="1" dirty="0"/>
              <a:t>数据库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408373" y="481944"/>
            <a:ext cx="10131426" cy="1142671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存放队伍信息的表：</a:t>
            </a:r>
            <a:endParaRPr lang="en-US" altLang="zh-CN" sz="3200" dirty="0"/>
          </a:p>
        </p:txBody>
      </p:sp>
      <p:pic>
        <p:nvPicPr>
          <p:cNvPr id="5" name="Picture 35" descr="TEAM"/>
          <p:cNvPicPr/>
          <p:nvPr/>
        </p:nvPicPr>
        <p:blipFill>
          <a:blip r:embed="rId2"/>
          <a:stretch>
            <a:fillRect/>
          </a:stretch>
        </p:blipFill>
        <p:spPr>
          <a:xfrm>
            <a:off x="408373" y="1761556"/>
            <a:ext cx="11487705" cy="396454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508248" y="623986"/>
            <a:ext cx="10131426" cy="1018383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队伍与题目关系表，一二三血表：</a:t>
            </a:r>
            <a:endParaRPr lang="en-US" altLang="zh-CN" sz="3200" dirty="0"/>
          </a:p>
        </p:txBody>
      </p:sp>
      <p:pic>
        <p:nvPicPr>
          <p:cNvPr id="5" name="Picture 38" descr="RELATION TEAM"/>
          <p:cNvPicPr/>
          <p:nvPr/>
        </p:nvPicPr>
        <p:blipFill>
          <a:blip r:embed="rId2"/>
          <a:stretch>
            <a:fillRect/>
          </a:stretch>
        </p:blipFill>
        <p:spPr>
          <a:xfrm>
            <a:off x="355107" y="1633023"/>
            <a:ext cx="10963922" cy="2193253"/>
          </a:xfrm>
          <a:prstGeom prst="rect">
            <a:avLst/>
          </a:prstGeom>
        </p:spPr>
      </p:pic>
      <p:pic>
        <p:nvPicPr>
          <p:cNvPr id="6" name="Picture 44" descr="TEAM BLOOD"/>
          <p:cNvPicPr/>
          <p:nvPr/>
        </p:nvPicPr>
        <p:blipFill>
          <a:blip r:embed="rId3"/>
          <a:stretch>
            <a:fillRect/>
          </a:stretch>
        </p:blipFill>
        <p:spPr>
          <a:xfrm>
            <a:off x="355107" y="4163233"/>
            <a:ext cx="10963922" cy="207078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508248" y="561842"/>
            <a:ext cx="10131426" cy="911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/>
              <a:t>用户大体表：</a:t>
            </a:r>
            <a:endParaRPr lang="en-US" altLang="zh-CN" sz="5400" b="1" dirty="0"/>
          </a:p>
        </p:txBody>
      </p:sp>
      <p:pic>
        <p:nvPicPr>
          <p:cNvPr id="5" name="Picture 48" descr="USER"/>
          <p:cNvPicPr/>
          <p:nvPr/>
        </p:nvPicPr>
        <p:blipFill>
          <a:blip r:embed="rId2"/>
          <a:stretch>
            <a:fillRect/>
          </a:stretch>
        </p:blipFill>
        <p:spPr>
          <a:xfrm>
            <a:off x="352612" y="1562470"/>
            <a:ext cx="11179481" cy="454536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1200" y="-5665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408373" y="437725"/>
            <a:ext cx="10131426" cy="911851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用户与题目关系表，一二三血表：</a:t>
            </a:r>
            <a:endParaRPr lang="en-US" altLang="zh-CN" sz="3200" dirty="0"/>
          </a:p>
        </p:txBody>
      </p:sp>
      <p:pic>
        <p:nvPicPr>
          <p:cNvPr id="5" name="Picture 49" descr="USER RELATION"/>
          <p:cNvPicPr/>
          <p:nvPr/>
        </p:nvPicPr>
        <p:blipFill>
          <a:blip r:embed="rId2"/>
          <a:stretch>
            <a:fillRect/>
          </a:stretch>
        </p:blipFill>
        <p:spPr>
          <a:xfrm>
            <a:off x="408373" y="1385784"/>
            <a:ext cx="11638624" cy="2574524"/>
          </a:xfrm>
          <a:prstGeom prst="rect">
            <a:avLst/>
          </a:prstGeom>
        </p:spPr>
      </p:pic>
      <p:pic>
        <p:nvPicPr>
          <p:cNvPr id="6" name="Picture 50" descr="USER BLOOD"/>
          <p:cNvPicPr/>
          <p:nvPr/>
        </p:nvPicPr>
        <p:blipFill>
          <a:blip r:embed="rId3"/>
          <a:stretch>
            <a:fillRect/>
          </a:stretch>
        </p:blipFill>
        <p:spPr>
          <a:xfrm>
            <a:off x="408373" y="4296792"/>
            <a:ext cx="11638623" cy="230819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1200" y="-5665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408373" y="437725"/>
            <a:ext cx="10131426" cy="911851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EER</a:t>
            </a:r>
            <a:r>
              <a:rPr lang="zh-CN" altLang="en-US" sz="3200" dirty="0"/>
              <a:t>图：</a:t>
            </a:r>
            <a:endParaRPr lang="en-US" altLang="zh-CN" sz="3200" dirty="0"/>
          </a:p>
        </p:txBody>
      </p:sp>
      <p:pic>
        <p:nvPicPr>
          <p:cNvPr id="54" name="Picture 54" descr="eer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130300"/>
            <a:ext cx="10515600" cy="55676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614780" y="1316444"/>
            <a:ext cx="10131426" cy="4356387"/>
          </a:xfrm>
        </p:spPr>
        <p:txBody>
          <a:bodyPr>
            <a:normAutofit/>
          </a:bodyPr>
          <a:lstStyle/>
          <a:p>
            <a:r>
              <a:rPr lang="en-US" altLang="zh-CN" sz="5400" b="1" dirty="0"/>
              <a:t>Thanks ! ! !</a:t>
            </a:r>
            <a:endParaRPr lang="en-US" altLang="zh-CN" sz="54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614780" y="1316444"/>
            <a:ext cx="10131426" cy="4356387"/>
          </a:xfrm>
        </p:spPr>
        <p:txBody>
          <a:bodyPr>
            <a:normAutofit/>
          </a:bodyPr>
          <a:lstStyle/>
          <a:p>
            <a:r>
              <a:rPr lang="zh-CN" altLang="en-US" sz="5400" b="1" dirty="0"/>
              <a:t>前端</a:t>
            </a:r>
            <a:endParaRPr lang="en-US" altLang="zh-CN" sz="5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5" name="内容占位符 4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2042" y="1500326"/>
            <a:ext cx="9294921" cy="525558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0618" y="418953"/>
            <a:ext cx="6533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初识页面（登录页面）：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0" y="-31303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5" name="内容占位符 4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2393" y="2547891"/>
            <a:ext cx="5451559" cy="3552839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5894773" y="73010"/>
            <a:ext cx="5690586" cy="333402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1639" y="272987"/>
            <a:ext cx="107686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已经实现的小功能：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zh-CN" altLang="en-US" sz="3200" dirty="0"/>
              <a:t>用户名和密码不能为空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zh-CN" altLang="en-US" sz="3200" dirty="0"/>
              <a:t>选要用验证码登录</a:t>
            </a:r>
            <a:endParaRPr lang="zh-CN" altLang="en-US" sz="3200" dirty="0"/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5870359" y="3546630"/>
            <a:ext cx="5739414" cy="32383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5" name="内容占位符 4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8170" y="1704416"/>
            <a:ext cx="10200444" cy="491822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68170" y="759949"/>
            <a:ext cx="10413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可通过初识页面跳转到重置密码和注册页面：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5" name="内容占位符 4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9596" y="1526959"/>
            <a:ext cx="10076155" cy="519343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5308" y="171889"/>
            <a:ext cx="944584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注册（</a:t>
            </a:r>
            <a:r>
              <a:rPr lang="en-US" altLang="zh-CN" sz="2400" dirty="0"/>
              <a:t>register</a:t>
            </a:r>
            <a:r>
              <a:rPr lang="zh-CN" altLang="en-US" sz="2400" dirty="0"/>
              <a:t>）页面</a:t>
            </a:r>
            <a:r>
              <a:rPr lang="en-US" altLang="zh-CN" sz="2800" dirty="0"/>
              <a:t>:</a:t>
            </a:r>
            <a:endParaRPr lang="en-US" altLang="zh-CN" sz="2800" dirty="0"/>
          </a:p>
          <a:p>
            <a:r>
              <a:rPr lang="zh-CN" altLang="en-US" sz="2400" dirty="0"/>
              <a:t>布置了五个值：</a:t>
            </a:r>
            <a:r>
              <a:rPr lang="en-US" altLang="zh-CN" sz="2400" dirty="0"/>
              <a:t>username, </a:t>
            </a:r>
            <a:r>
              <a:rPr lang="en-US" altLang="zh-CN" sz="2400" dirty="0" err="1"/>
              <a:t>realname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studentID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email_addr</a:t>
            </a:r>
            <a:r>
              <a:rPr lang="en-US" altLang="zh-CN" sz="2400" dirty="0"/>
              <a:t>, password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同样带有验证码功能。</a:t>
            </a:r>
            <a:endParaRPr lang="en-US" altLang="zh-CN" sz="2400" dirty="0"/>
          </a:p>
          <a:p>
            <a:endParaRPr lang="zh-CN" altLang="en-US" sz="5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t="4555" b="4555"/>
          <a:stretch>
            <a:fillRect/>
          </a:stretch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5" name="内容占位符 4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7049" y="1269507"/>
            <a:ext cx="8904302" cy="523831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34" y="230819"/>
            <a:ext cx="8646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实现了验证两次密码必须一致，限制了密码长度和不能有非法字符，所有值不能为空等功能</a:t>
            </a:r>
            <a:endParaRPr lang="zh-CN" altLang="en-US" sz="28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未来天体设计</Template>
  <TotalTime>0</TotalTime>
  <Words>1105</Words>
  <Application>WPS Presentation</Application>
  <PresentationFormat>宽屏</PresentationFormat>
  <Paragraphs>100</Paragraphs>
  <Slides>35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Arial</vt:lpstr>
      <vt:lpstr>宋体</vt:lpstr>
      <vt:lpstr>Wingdings</vt:lpstr>
      <vt:lpstr>Microsoft YaHei UI</vt:lpstr>
      <vt:lpstr>Microsoft YaHei UI Light</vt:lpstr>
      <vt:lpstr>Arial</vt:lpstr>
      <vt:lpstr>Calibri</vt:lpstr>
      <vt:lpstr>微软雅黑</vt:lpstr>
      <vt:lpstr>Arial Unicode MS</vt:lpstr>
      <vt:lpstr>天体</vt:lpstr>
      <vt:lpstr>CTF平台开发阶段性报告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hans9</cp:lastModifiedBy>
  <cp:revision>9</cp:revision>
  <dcterms:created xsi:type="dcterms:W3CDTF">2019-10-16T14:59:00Z</dcterms:created>
  <dcterms:modified xsi:type="dcterms:W3CDTF">2019-10-17T11:25:27Z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KSOProductBuildVer">
    <vt:lpwstr>1033-10.2.0.5838</vt:lpwstr>
  </property>
</Properties>
</file>